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Black Ops One"/>
      <p:regular r:id="rId21"/>
    </p:embeddedFont>
    <p:embeddedFont>
      <p:font typeface="Montserrat"/>
      <p:regular r:id="rId22"/>
      <p:bold r:id="rId23"/>
      <p:italic r:id="rId24"/>
      <p:boldItalic r:id="rId25"/>
    </p:embeddedFont>
    <p:embeddedFont>
      <p:font typeface="Lato"/>
      <p:regular r:id="rId26"/>
      <p:bold r:id="rId27"/>
      <p:italic r:id="rId28"/>
      <p:boldItalic r:id="rId29"/>
    </p:embeddedFont>
    <p:embeddedFont>
      <p:font typeface="Press Start 2P"/>
      <p:regular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regular.fntdata"/><Relationship Id="rId21" Type="http://schemas.openxmlformats.org/officeDocument/2006/relationships/font" Target="fonts/BlackOpsOne-regular.fntdata"/><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regular.fntdata"/><Relationship Id="rId25" Type="http://schemas.openxmlformats.org/officeDocument/2006/relationships/font" Target="fonts/Montserrat-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PressStart2P-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this is Stephen Chao, “I am Jon Luhmann”, “I am Cody Pridgeon”, and we are the Binary Bandits. Firstly, we wanted to thank Fullstack Academy and it’s teaching staff for all the things we learned in this 3 month bootcamp program. A lot of us came in with little to no cyber experience and learned a great deal in just a short amount of time. While we covered everything from learning how to code in Python to configuring and maintaining a network, we appreciated the </a:t>
            </a:r>
            <a:r>
              <a:rPr lang="en"/>
              <a:t>camaraderie</a:t>
            </a:r>
            <a:r>
              <a:rPr lang="en"/>
              <a:t> between the students and the time and patience of the teaching staff given to us through exercises and checkpoints.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519a09f8f5_6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519a09f8f5_6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Wireshark is a Network Protocol Analyzer that captures packets from a network connection.  It breaks down each connection on a granular level.  Using Wireshark, our SysAdmin was able to identify the IP address of Adminotaur who ssh’d into our system on port 22.  They were then able to take that information and add it into our firewall rules to block any further unauthorized access from this user’s IP address.  This is a start to recovering our system from the bad actor, but there is still more that needs to be done.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519a09f8f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519a09f8f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Every safe system configuration contains at least one firewall. A Firewall </a:t>
            </a:r>
            <a:r>
              <a:rPr lang="en">
                <a:solidFill>
                  <a:schemeClr val="dk1"/>
                </a:solidFill>
              </a:rPr>
              <a:t>provides protection from outside cyber threats by shielding your system from malicious network traffic</a:t>
            </a:r>
            <a:r>
              <a:rPr lang="en">
                <a:solidFill>
                  <a:schemeClr val="dk1"/>
                </a:solidFill>
              </a:rPr>
              <a:t>.  An </a:t>
            </a:r>
            <a:r>
              <a:rPr lang="en">
                <a:solidFill>
                  <a:schemeClr val="dk1"/>
                </a:solidFill>
              </a:rPr>
              <a:t>effective</a:t>
            </a:r>
            <a:r>
              <a:rPr lang="en">
                <a:solidFill>
                  <a:schemeClr val="dk1"/>
                </a:solidFill>
              </a:rPr>
              <a:t> firewall should be kept up to date.  This includes filtering out </a:t>
            </a:r>
            <a:r>
              <a:rPr lang="en">
                <a:solidFill>
                  <a:schemeClr val="dk1"/>
                </a:solidFill>
              </a:rPr>
              <a:t>unidentified</a:t>
            </a:r>
            <a:r>
              <a:rPr lang="en">
                <a:solidFill>
                  <a:schemeClr val="dk1"/>
                </a:solidFill>
              </a:rPr>
              <a:t> IP Addresses.  Our SysAdmin entered the code into the command line to block the suspicious IP address in our UFW Firewall.  Now any further activity from this IP address will be blocked from engaging with our system. This is a crucial step to remedy the infiltration and in preventing this type of event from occurring again.</a:t>
            </a:r>
            <a:endParaRPr sz="7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519a09f8f5_6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519a09f8f5_6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Now that the bad actor’s IP address has been blocked, it’s time to start cleaning up the damage.  Our SysAdmin was able to regain control of our system by removing the bad actor “Adminotaur” from the list of user accounts.  Had the attacker changed the password of the root account, we would have lost the ability to remove the bad actor from our list of users. In this case the only solution would be to load the hard drive from a backup image.  It is </a:t>
            </a:r>
            <a:r>
              <a:rPr lang="en">
                <a:solidFill>
                  <a:schemeClr val="dk1"/>
                </a:solidFill>
              </a:rPr>
              <a:t>imperative</a:t>
            </a:r>
            <a:r>
              <a:rPr lang="en">
                <a:solidFill>
                  <a:schemeClr val="dk1"/>
                </a:solidFill>
              </a:rPr>
              <a:t> that backup’s are maintained in a </a:t>
            </a:r>
            <a:r>
              <a:rPr lang="en">
                <a:solidFill>
                  <a:schemeClr val="dk1"/>
                </a:solidFill>
              </a:rPr>
              <a:t>variety</a:t>
            </a:r>
            <a:r>
              <a:rPr lang="en">
                <a:solidFill>
                  <a:schemeClr val="dk1"/>
                </a:solidFill>
              </a:rPr>
              <a:t> of ways.  They should be a combination of both external hard drives coupled with cloud based backups.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519a09f8f5_6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519a09f8f5_6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Our SysAdmin shows how the Keylogger directory and its contents were removed from our machine. A thorough knowledge and understanding of Linux and its commands are needed to make sure the machine is cleaned up and the malicious software is removed. Just to ensure it was removed successfully, the SysAdmin ran the ls command within the same directory the keylogger file was installed in.  Poof! It’s gone. The final task that needs to be completed is using the grep command to make sure there are no traces of the keylogger remaining on the file system.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519a09f8f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519a09f8f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After using the grep command, we found there is no longer a trace of the keylogger. Mission accomplished! Now, the SysAdmin and their team will have to sit down and come up with added security features to further protect themselves from the same type of event. NO system is 100% secure. By patching as many vulnerabilities as possible, and continuously thinking of new potential problem areas, the SysAdmin can put forth their best efforts at making sure the system isn’t compromised</a:t>
            </a:r>
            <a:r>
              <a:rPr lang="en">
                <a:solidFill>
                  <a:schemeClr val="dk1"/>
                </a:solidFill>
              </a:rPr>
              <a:t> in the same way</a:t>
            </a:r>
            <a:r>
              <a:rPr lang="en">
                <a:solidFill>
                  <a:schemeClr val="dk1"/>
                </a:solidFill>
              </a:rPr>
              <a: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519a09f8f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519a09f8f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for listening to our presentation. We hope you all learned something new. If you already knew everything we showed you today, consider this lesson as a refresher. If you are interested in finding out more about keyloggers or wireshark, you can use Chat GPT of google. We also recommend practicing with AWS. They have heaps and heaps of servers just waiting to spin up your own private instance. There are a lot of resources out there, you just need to know where to look.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519a09f8f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519a09f8f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this presentation, we will show how a target unknowingly shares his private key to an attacker through a phishing email. Next, our attack will compromise the target’s computer through the installation of a Keylogger. If this were a real life situation, this keylogger could be set up to only activate when the target enters their banking application, credit card app, etc. A cron job would be set up to send log files to the host without attracting attention. However, in our example, we are going to purposely get caught. We will then show how to remove malicious files, unidentified users and prevent our bad actor from accessing our system via firewall IP address blocking.</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519a09f8f5_6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519a09f8f5_6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all get emails. Some of us receive a few, while others receive hundreds each and every day. With attackers becoming more and more proficient with how they present their emails, it becomes harder and harder to determine real ones from the fake ones. While this email may look and read like a real email, this is in fact a phishing attempt meant to acquire a target’s vital information including their cookies, passwords, etc. By clicking this link, our attacker was able to acquire the target’s private key. The private key allows access to the host computer to create, delete, and even access secret files!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519a09f8f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519a09f8f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Lesson 3 of Fullstack Cyber Bootcamp, we were taught how to use Linux commands to log-in remotely to someone else’s computer. In this case, the attacker was able to log into the target’s computer using the private key stolen after the target unknowingly clicked the link in the phishing email. At first it looks innocent, but if this target didn’t password protect his files and/or password protect the root account, this attacker might be able to completely compromise the system!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519a09f8f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519a09f8f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It appears that our attacker was able to create a super user account named “adminotaur”. A super user is a user that can access all the files as a “root” user. Additionally, the “root” user has special privileges that supersedes any user or group. This will allow our attacker to create, delete, and install files onto the target computer without having to know the passcode. In this case, our attacker intends to install a keylogger and perhaps wait until the target shares some private information such as the passwords to his financial accounts.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519a09f8f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519a09f8f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etc/passwd file shows the username, encrypted password, and the User ID of each user on the computer.  We used the cat </a:t>
            </a:r>
            <a:r>
              <a:rPr lang="en">
                <a:solidFill>
                  <a:schemeClr val="dk1"/>
                </a:solidFill>
              </a:rPr>
              <a:t>command</a:t>
            </a:r>
            <a:r>
              <a:rPr lang="en">
                <a:solidFill>
                  <a:schemeClr val="dk1"/>
                </a:solidFill>
              </a:rPr>
              <a:t> on the etc/passwd file and noticed a user named “Adminotaur.”  They immediately became suspicious.  We’ve apparently been compromised.  We realized the need to bring in a professional so we hired a System Administrator to help up get to the bottom of what was happening on our system.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519a09f8f5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519a09f8f5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Our SysAdmin must now go ahead and learn as much about our bad actor as possible.  What other processes may “Adminotaur” be running? What privileges do they have?  Our SysAdmin realized there is no hashed password on “Adminotaur’s” user account and that they have their own home directory as well.  </a:t>
            </a:r>
            <a:r>
              <a:rPr lang="en">
                <a:solidFill>
                  <a:schemeClr val="dk1"/>
                </a:solidFill>
              </a:rPr>
              <a:t>Now that we’ve found our culprit, our SysAdmin would like to check out what other processes “Adminotaur” may be running.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519a09f8f5_6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519a09f8f5_6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Luckily, our SysAdmin retained sudo </a:t>
            </a:r>
            <a:r>
              <a:rPr lang="en">
                <a:solidFill>
                  <a:schemeClr val="dk1"/>
                </a:solidFill>
              </a:rPr>
              <a:t>privileges. </a:t>
            </a:r>
            <a:r>
              <a:rPr lang="en">
                <a:solidFill>
                  <a:schemeClr val="dk1"/>
                </a:solidFill>
              </a:rPr>
              <a:t> By entering the “ps -u adminotaur” command, our SysAdmin displayed a list of running processes. Taking a look at these processes gives us more information.  Our SysAdmin noticed the bad actor was running a process called keylogger.py. This looks suspicious. Clearly this malicious piece of software shouldn’t be on our system.  What else can our SysAdmin find?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519a09f8f5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519a09f8f5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systemctl command allows the SysAdmin to manage and control what programs are running on the Operating System.  Our SysAdmin used the systemctl command and found that the keylogger.py was enabled, meaning it runs on system start up each time.  They noticed that “Adminotaur” installed a keylogger using Sudo, meaning they have root privileges and have access to the same permissions as the administrator account on our system.  This is a catastrophic realization.  With root access, there’s no limit to what Adminotaur can do.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hyperlink" Target="about:blank"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1.jp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8500">
                <a:solidFill>
                  <a:schemeClr val="lt2"/>
                </a:solidFill>
                <a:latin typeface="Black Ops One"/>
                <a:ea typeface="Black Ops One"/>
                <a:cs typeface="Black Ops One"/>
                <a:sym typeface="Black Ops One"/>
              </a:rPr>
              <a:t>Binary Bandits</a:t>
            </a:r>
            <a:endParaRPr b="1" sz="8500">
              <a:solidFill>
                <a:schemeClr val="lt2"/>
              </a:solidFill>
              <a:latin typeface="Black Ops One"/>
              <a:ea typeface="Black Ops One"/>
              <a:cs typeface="Black Ops One"/>
              <a:sym typeface="Black Ops One"/>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fontScale="47500"/>
          </a:bodyPr>
          <a:lstStyle/>
          <a:p>
            <a:pPr indent="0" lvl="0" marL="0" rtl="0" algn="l">
              <a:spcBef>
                <a:spcPts val="0"/>
              </a:spcBef>
              <a:spcAft>
                <a:spcPts val="0"/>
              </a:spcAft>
              <a:buNone/>
            </a:pPr>
            <a:r>
              <a:rPr lang="en" sz="2500">
                <a:solidFill>
                  <a:schemeClr val="lt2"/>
                </a:solidFill>
                <a:latin typeface="Press Start 2P"/>
                <a:ea typeface="Press Start 2P"/>
                <a:cs typeface="Press Start 2P"/>
                <a:sym typeface="Press Start 2P"/>
              </a:rPr>
              <a:t>Operation ShadowTrace</a:t>
            </a:r>
            <a:endParaRPr sz="2500">
              <a:solidFill>
                <a:schemeClr val="lt2"/>
              </a:solidFill>
              <a:latin typeface="Press Start 2P"/>
              <a:ea typeface="Press Start 2P"/>
              <a:cs typeface="Press Start 2P"/>
              <a:sym typeface="Press Start 2P"/>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22"/>
          <p:cNvPicPr preferRelativeResize="0"/>
          <p:nvPr/>
        </p:nvPicPr>
        <p:blipFill>
          <a:blip r:embed="rId3">
            <a:alphaModFix/>
          </a:blip>
          <a:stretch>
            <a:fillRect/>
          </a:stretch>
        </p:blipFill>
        <p:spPr>
          <a:xfrm>
            <a:off x="0" y="919600"/>
            <a:ext cx="6820675" cy="4223900"/>
          </a:xfrm>
          <a:prstGeom prst="rect">
            <a:avLst/>
          </a:prstGeom>
          <a:noFill/>
          <a:ln>
            <a:noFill/>
          </a:ln>
        </p:spPr>
      </p:pic>
      <p:sp>
        <p:nvSpPr>
          <p:cNvPr id="202" name="Google Shape;202;p22"/>
          <p:cNvSpPr txBox="1"/>
          <p:nvPr>
            <p:ph type="title"/>
          </p:nvPr>
        </p:nvSpPr>
        <p:spPr>
          <a:xfrm>
            <a:off x="73125" y="0"/>
            <a:ext cx="3071100" cy="14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Wireshark</a:t>
            </a:r>
            <a:endParaRPr/>
          </a:p>
        </p:txBody>
      </p:sp>
      <p:sp>
        <p:nvSpPr>
          <p:cNvPr id="203" name="Google Shape;203;p22"/>
          <p:cNvSpPr txBox="1"/>
          <p:nvPr>
            <p:ph idx="1" type="body"/>
          </p:nvPr>
        </p:nvSpPr>
        <p:spPr>
          <a:xfrm>
            <a:off x="0" y="2890650"/>
            <a:ext cx="3071100" cy="2253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cxnSp>
        <p:nvCxnSpPr>
          <p:cNvPr id="204" name="Google Shape;204;p22"/>
          <p:cNvCxnSpPr/>
          <p:nvPr/>
        </p:nvCxnSpPr>
        <p:spPr>
          <a:xfrm rot="10800000">
            <a:off x="5111275" y="1736400"/>
            <a:ext cx="1184100" cy="23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3"/>
          <p:cNvSpPr txBox="1"/>
          <p:nvPr>
            <p:ph type="title"/>
          </p:nvPr>
        </p:nvSpPr>
        <p:spPr>
          <a:xfrm>
            <a:off x="0" y="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Updating Firewall Permissions</a:t>
            </a:r>
            <a:endParaRPr/>
          </a:p>
        </p:txBody>
      </p:sp>
      <p:sp>
        <p:nvSpPr>
          <p:cNvPr id="210" name="Google Shape;210;p2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1" name="Google Shape;211;p23"/>
          <p:cNvPicPr preferRelativeResize="0"/>
          <p:nvPr/>
        </p:nvPicPr>
        <p:blipFill>
          <a:blip r:embed="rId3">
            <a:alphaModFix/>
          </a:blip>
          <a:stretch>
            <a:fillRect/>
          </a:stretch>
        </p:blipFill>
        <p:spPr>
          <a:xfrm>
            <a:off x="1385450" y="528425"/>
            <a:ext cx="5873719" cy="4615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4"/>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Eliminate Bad Actor</a:t>
            </a:r>
            <a:endParaRPr/>
          </a:p>
        </p:txBody>
      </p:sp>
      <p:sp>
        <p:nvSpPr>
          <p:cNvPr id="217" name="Google Shape;217;p24"/>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8" name="Google Shape;218;p24"/>
          <p:cNvPicPr preferRelativeResize="0"/>
          <p:nvPr/>
        </p:nvPicPr>
        <p:blipFill>
          <a:blip r:embed="rId3">
            <a:alphaModFix/>
          </a:blip>
          <a:stretch>
            <a:fillRect/>
          </a:stretch>
        </p:blipFill>
        <p:spPr>
          <a:xfrm>
            <a:off x="290625" y="2463775"/>
            <a:ext cx="8562751" cy="1045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5"/>
          <p:cNvSpPr txBox="1"/>
          <p:nvPr>
            <p:ph type="title"/>
          </p:nvPr>
        </p:nvSpPr>
        <p:spPr>
          <a:xfrm>
            <a:off x="773100" y="90000"/>
            <a:ext cx="3798900" cy="14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Remove Malicious Files</a:t>
            </a:r>
            <a:endParaRPr/>
          </a:p>
        </p:txBody>
      </p:sp>
      <p:sp>
        <p:nvSpPr>
          <p:cNvPr id="224" name="Google Shape;224;p25"/>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5" name="Google Shape;225;p25"/>
          <p:cNvPicPr preferRelativeResize="0"/>
          <p:nvPr/>
        </p:nvPicPr>
        <p:blipFill>
          <a:blip r:embed="rId3">
            <a:alphaModFix/>
          </a:blip>
          <a:stretch>
            <a:fillRect/>
          </a:stretch>
        </p:blipFill>
        <p:spPr>
          <a:xfrm>
            <a:off x="41225" y="2025675"/>
            <a:ext cx="6858000" cy="1140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6"/>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Proof of All Clear</a:t>
            </a:r>
            <a:endParaRPr/>
          </a:p>
        </p:txBody>
      </p:sp>
      <p:sp>
        <p:nvSpPr>
          <p:cNvPr id="231" name="Google Shape;231;p26"/>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2" name="Google Shape;232;p26"/>
          <p:cNvPicPr preferRelativeResize="0"/>
          <p:nvPr/>
        </p:nvPicPr>
        <p:blipFill>
          <a:blip r:embed="rId3">
            <a:alphaModFix/>
          </a:blip>
          <a:stretch>
            <a:fillRect/>
          </a:stretch>
        </p:blipFill>
        <p:spPr>
          <a:xfrm>
            <a:off x="0" y="1761125"/>
            <a:ext cx="7996626" cy="3273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Sources:</a:t>
            </a:r>
            <a:endParaRPr/>
          </a:p>
        </p:txBody>
      </p:sp>
      <p:sp>
        <p:nvSpPr>
          <p:cNvPr id="238" name="Google Shape;238;p27"/>
          <p:cNvSpPr txBox="1"/>
          <p:nvPr>
            <p:ph idx="1" type="body"/>
          </p:nvPr>
        </p:nvSpPr>
        <p:spPr>
          <a:xfrm>
            <a:off x="311700" y="1389600"/>
            <a:ext cx="82542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Chat GPT 3.5- “Keylogger” 6/9/2023 </a:t>
            </a:r>
            <a:r>
              <a:rPr lang="en" u="sng">
                <a:solidFill>
                  <a:schemeClr val="hlink"/>
                </a:solidFill>
                <a:hlinkClick r:id="rId3"/>
              </a:rPr>
              <a:t>https://www.https://chat.openai.com/</a:t>
            </a:r>
            <a:endParaRPr/>
          </a:p>
          <a:p>
            <a:pPr indent="0" lvl="0" marL="0" rtl="0" algn="l">
              <a:spcBef>
                <a:spcPts val="1200"/>
              </a:spcBef>
              <a:spcAft>
                <a:spcPts val="0"/>
              </a:spcAft>
              <a:buNone/>
            </a:pPr>
            <a:r>
              <a:rPr lang="en"/>
              <a:t>Wireshark- 4.0.6 6/9/2023</a:t>
            </a:r>
            <a:endParaRPr/>
          </a:p>
          <a:p>
            <a:pPr indent="0" lvl="0" marL="0" rtl="0" algn="l">
              <a:spcBef>
                <a:spcPts val="1200"/>
              </a:spcBef>
              <a:spcAft>
                <a:spcPts val="0"/>
              </a:spcAft>
              <a:buNone/>
            </a:pPr>
            <a:r>
              <a:rPr lang="en"/>
              <a:t>Amazon Web Service</a:t>
            </a:r>
            <a:r>
              <a:rPr lang="en"/>
              <a:t>s- Ubuntu 22.04 LTS XFCE Desktop -Ultimate SysAdmin</a:t>
            </a:r>
            <a:endParaRPr sz="1050">
              <a:solidFill>
                <a:srgbClr val="676D6F"/>
              </a:solidFill>
              <a:highlight>
                <a:srgbClr val="F6F7F7"/>
              </a:highlight>
              <a:latin typeface="Arial"/>
              <a:ea typeface="Arial"/>
              <a:cs typeface="Arial"/>
              <a:sym typeface="Arial"/>
            </a:endParaRPr>
          </a:p>
          <a:p>
            <a:pPr indent="0" lvl="0" marL="0" rtl="0" algn="l">
              <a:spcBef>
                <a:spcPts val="1200"/>
              </a:spcBef>
              <a:spcAft>
                <a:spcPts val="0"/>
              </a:spcAft>
              <a:buNone/>
            </a:pPr>
            <a:r>
              <a:rPr lang="en"/>
              <a:t>Remmina- Remote Desktop Client: V 1.4.29</a:t>
            </a:r>
            <a:endParaRPr/>
          </a:p>
          <a:p>
            <a:pPr indent="0" lvl="0" marL="0" rtl="0" algn="l">
              <a:spcBef>
                <a:spcPts val="1200"/>
              </a:spcBef>
              <a:spcAft>
                <a:spcPts val="0"/>
              </a:spcAft>
              <a:buNone/>
            </a:pPr>
            <a:r>
              <a:rPr lang="en"/>
              <a:t>Kali Linux- Ubuntu 22.04 LTS “Jammy Jellyfish” </a:t>
            </a:r>
            <a:endParaRPr/>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9" name="Shape 139"/>
        <p:cNvGrpSpPr/>
        <p:nvPr/>
      </p:nvGrpSpPr>
      <p:grpSpPr>
        <a:xfrm>
          <a:off x="0" y="0"/>
          <a:ext cx="0" cy="0"/>
          <a:chOff x="0" y="0"/>
          <a:chExt cx="0" cy="0"/>
        </a:xfrm>
      </p:grpSpPr>
      <p:sp>
        <p:nvSpPr>
          <p:cNvPr id="140" name="Google Shape;140;p14"/>
          <p:cNvSpPr txBox="1"/>
          <p:nvPr>
            <p:ph type="title"/>
          </p:nvPr>
        </p:nvSpPr>
        <p:spPr>
          <a:xfrm>
            <a:off x="1016775" y="676950"/>
            <a:ext cx="2808000" cy="755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Table of Contents:</a:t>
            </a:r>
            <a:endParaRPr b="1"/>
          </a:p>
        </p:txBody>
      </p:sp>
      <p:sp>
        <p:nvSpPr>
          <p:cNvPr id="141" name="Google Shape;141;p14"/>
          <p:cNvSpPr txBox="1"/>
          <p:nvPr>
            <p:ph idx="1" type="body"/>
          </p:nvPr>
        </p:nvSpPr>
        <p:spPr>
          <a:xfrm>
            <a:off x="202000" y="969475"/>
            <a:ext cx="8104200" cy="251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400"/>
          </a:p>
          <a:p>
            <a:pPr indent="-317500" lvl="0" marL="457200" rtl="0" algn="l">
              <a:spcBef>
                <a:spcPts val="1200"/>
              </a:spcBef>
              <a:spcAft>
                <a:spcPts val="0"/>
              </a:spcAft>
              <a:buSzPts val="1400"/>
              <a:buAutoNum type="arabicPeriod"/>
            </a:pPr>
            <a:r>
              <a:rPr b="1" lang="en" sz="1400"/>
              <a:t>Red Team - Phishing Email</a:t>
            </a:r>
            <a:endParaRPr b="1" sz="1400"/>
          </a:p>
          <a:p>
            <a:pPr indent="-317500" lvl="0" marL="457200" rtl="0" algn="l">
              <a:spcBef>
                <a:spcPts val="0"/>
              </a:spcBef>
              <a:spcAft>
                <a:spcPts val="0"/>
              </a:spcAft>
              <a:buSzPts val="1400"/>
              <a:buAutoNum type="arabicPeriod"/>
            </a:pPr>
            <a:r>
              <a:rPr b="1" lang="en" sz="1400"/>
              <a:t>SSH into target</a:t>
            </a:r>
            <a:endParaRPr b="1" sz="1400"/>
          </a:p>
          <a:p>
            <a:pPr indent="-317500" lvl="0" marL="457200" rtl="0" algn="l">
              <a:spcBef>
                <a:spcPts val="0"/>
              </a:spcBef>
              <a:spcAft>
                <a:spcPts val="0"/>
              </a:spcAft>
              <a:buSzPts val="1400"/>
              <a:buAutoNum type="arabicPeriod"/>
            </a:pPr>
            <a:r>
              <a:rPr b="1" lang="en" sz="1400"/>
              <a:t>Installing the Keylogger</a:t>
            </a:r>
            <a:endParaRPr b="1" sz="1400"/>
          </a:p>
          <a:p>
            <a:pPr indent="-317500" lvl="0" marL="457200" rtl="0" algn="l">
              <a:spcBef>
                <a:spcPts val="0"/>
              </a:spcBef>
              <a:spcAft>
                <a:spcPts val="0"/>
              </a:spcAft>
              <a:buSzPts val="1400"/>
              <a:buAutoNum type="arabicPeriod"/>
            </a:pPr>
            <a:r>
              <a:rPr b="1" lang="en" sz="1400"/>
              <a:t>Blue Team -  Checking Users</a:t>
            </a:r>
            <a:endParaRPr b="1" sz="1400"/>
          </a:p>
          <a:p>
            <a:pPr indent="-317500" lvl="0" marL="457200" rtl="0" algn="l">
              <a:spcBef>
                <a:spcPts val="0"/>
              </a:spcBef>
              <a:spcAft>
                <a:spcPts val="0"/>
              </a:spcAft>
              <a:buSzPts val="1400"/>
              <a:buAutoNum type="arabicPeriod"/>
            </a:pPr>
            <a:r>
              <a:rPr b="1" lang="en" sz="1400"/>
              <a:t>System Admin Catches Bad Actor</a:t>
            </a:r>
            <a:endParaRPr b="1" sz="1400"/>
          </a:p>
          <a:p>
            <a:pPr indent="-317500" lvl="0" marL="457200" rtl="0" algn="l">
              <a:spcBef>
                <a:spcPts val="0"/>
              </a:spcBef>
              <a:spcAft>
                <a:spcPts val="0"/>
              </a:spcAft>
              <a:buSzPts val="1400"/>
              <a:buAutoNum type="arabicPeriod"/>
            </a:pPr>
            <a:r>
              <a:rPr b="1" lang="en" sz="1400"/>
              <a:t>Investigate the User</a:t>
            </a:r>
            <a:endParaRPr b="1" sz="1400"/>
          </a:p>
          <a:p>
            <a:pPr indent="-311150" lvl="0" marL="457200" rtl="0" algn="l">
              <a:spcBef>
                <a:spcPts val="0"/>
              </a:spcBef>
              <a:spcAft>
                <a:spcPts val="0"/>
              </a:spcAft>
              <a:buSzPts val="1300"/>
              <a:buAutoNum type="arabicPeriod"/>
            </a:pPr>
            <a:r>
              <a:rPr b="1" lang="en"/>
              <a:t>Scan the Computer</a:t>
            </a:r>
            <a:endParaRPr b="1"/>
          </a:p>
          <a:p>
            <a:pPr indent="-311150" lvl="0" marL="457200" rtl="0" algn="l">
              <a:spcBef>
                <a:spcPts val="0"/>
              </a:spcBef>
              <a:spcAft>
                <a:spcPts val="0"/>
              </a:spcAft>
              <a:buSzPts val="1300"/>
              <a:buAutoNum type="arabicPeriod"/>
            </a:pPr>
            <a:r>
              <a:rPr b="1" lang="en"/>
              <a:t>Wireshark - Suspicious Packet Captures</a:t>
            </a:r>
            <a:endParaRPr b="1"/>
          </a:p>
          <a:p>
            <a:pPr indent="-311150" lvl="0" marL="457200" rtl="0" algn="l">
              <a:spcBef>
                <a:spcPts val="0"/>
              </a:spcBef>
              <a:spcAft>
                <a:spcPts val="0"/>
              </a:spcAft>
              <a:buSzPts val="1300"/>
              <a:buAutoNum type="arabicPeriod"/>
            </a:pPr>
            <a:r>
              <a:rPr b="1" lang="en"/>
              <a:t>Updating Firewall Permissions</a:t>
            </a:r>
            <a:endParaRPr b="1"/>
          </a:p>
          <a:p>
            <a:pPr indent="-311150" lvl="0" marL="457200" rtl="0" algn="l">
              <a:spcBef>
                <a:spcPts val="0"/>
              </a:spcBef>
              <a:spcAft>
                <a:spcPts val="0"/>
              </a:spcAft>
              <a:buSzPts val="1300"/>
              <a:buAutoNum type="arabicPeriod"/>
            </a:pPr>
            <a:r>
              <a:rPr b="1" lang="en"/>
              <a:t>Eliminate Bad Actor</a:t>
            </a:r>
            <a:endParaRPr b="1"/>
          </a:p>
          <a:p>
            <a:pPr indent="-311150" lvl="0" marL="457200" rtl="0" algn="l">
              <a:spcBef>
                <a:spcPts val="0"/>
              </a:spcBef>
              <a:spcAft>
                <a:spcPts val="0"/>
              </a:spcAft>
              <a:buSzPts val="1300"/>
              <a:buAutoNum type="arabicPeriod"/>
            </a:pPr>
            <a:r>
              <a:rPr b="1" lang="en"/>
              <a:t>Remove Malicious Files</a:t>
            </a:r>
            <a:endParaRPr b="1"/>
          </a:p>
          <a:p>
            <a:pPr indent="-311150" lvl="0" marL="457200" rtl="0" algn="l">
              <a:spcBef>
                <a:spcPts val="0"/>
              </a:spcBef>
              <a:spcAft>
                <a:spcPts val="0"/>
              </a:spcAft>
              <a:buSzPts val="1300"/>
              <a:buAutoNum type="arabicPeriod"/>
            </a:pPr>
            <a:r>
              <a:rPr b="1" lang="en"/>
              <a:t>Proof of All Clear</a:t>
            </a:r>
            <a:endParaRPr b="1"/>
          </a:p>
          <a:p>
            <a:pPr indent="-311150" lvl="0" marL="457200" rtl="0" algn="l">
              <a:spcBef>
                <a:spcPts val="0"/>
              </a:spcBef>
              <a:spcAft>
                <a:spcPts val="0"/>
              </a:spcAft>
              <a:buSzPts val="1300"/>
              <a:buAutoNum type="arabicPeriod"/>
            </a:pPr>
            <a:r>
              <a:rPr b="1" lang="en"/>
              <a:t>Sources</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953250" y="49500"/>
            <a:ext cx="3798900" cy="14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Phishing Email</a:t>
            </a:r>
            <a:endParaRPr/>
          </a:p>
        </p:txBody>
      </p:sp>
      <p:sp>
        <p:nvSpPr>
          <p:cNvPr id="147" name="Google Shape;147;p15"/>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8" name="Google Shape;148;p15"/>
          <p:cNvPicPr preferRelativeResize="0"/>
          <p:nvPr/>
        </p:nvPicPr>
        <p:blipFill>
          <a:blip r:embed="rId3">
            <a:alphaModFix/>
          </a:blip>
          <a:stretch>
            <a:fillRect/>
          </a:stretch>
        </p:blipFill>
        <p:spPr>
          <a:xfrm>
            <a:off x="1249450" y="693088"/>
            <a:ext cx="5552225" cy="4974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2" name="Shape 152"/>
        <p:cNvGrpSpPr/>
        <p:nvPr/>
      </p:nvGrpSpPr>
      <p:grpSpPr>
        <a:xfrm>
          <a:off x="0" y="0"/>
          <a:ext cx="0" cy="0"/>
          <a:chOff x="0" y="0"/>
          <a:chExt cx="0" cy="0"/>
        </a:xfrm>
      </p:grpSpPr>
      <p:sp>
        <p:nvSpPr>
          <p:cNvPr id="153" name="Google Shape;153;p16"/>
          <p:cNvSpPr txBox="1"/>
          <p:nvPr>
            <p:ph type="title"/>
          </p:nvPr>
        </p:nvSpPr>
        <p:spPr>
          <a:xfrm>
            <a:off x="688500" y="0"/>
            <a:ext cx="7008300" cy="14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SSH into Target</a:t>
            </a:r>
            <a:endParaRPr/>
          </a:p>
        </p:txBody>
      </p:sp>
      <p:pic>
        <p:nvPicPr>
          <p:cNvPr id="154" name="Google Shape;154;p16"/>
          <p:cNvPicPr preferRelativeResize="0"/>
          <p:nvPr/>
        </p:nvPicPr>
        <p:blipFill>
          <a:blip r:embed="rId4">
            <a:alphaModFix/>
          </a:blip>
          <a:stretch>
            <a:fillRect/>
          </a:stretch>
        </p:blipFill>
        <p:spPr>
          <a:xfrm>
            <a:off x="577125" y="478100"/>
            <a:ext cx="5389116" cy="4665400"/>
          </a:xfrm>
          <a:prstGeom prst="rect">
            <a:avLst/>
          </a:prstGeom>
          <a:noFill/>
          <a:ln>
            <a:noFill/>
          </a:ln>
        </p:spPr>
      </p:pic>
      <p:cxnSp>
        <p:nvCxnSpPr>
          <p:cNvPr id="155" name="Google Shape;155;p16"/>
          <p:cNvCxnSpPr/>
          <p:nvPr/>
        </p:nvCxnSpPr>
        <p:spPr>
          <a:xfrm flipH="1">
            <a:off x="5464325" y="1084775"/>
            <a:ext cx="1239300" cy="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7"/>
          <p:cNvSpPr txBox="1"/>
          <p:nvPr>
            <p:ph type="title"/>
          </p:nvPr>
        </p:nvSpPr>
        <p:spPr>
          <a:xfrm>
            <a:off x="558375" y="0"/>
            <a:ext cx="6341700" cy="14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800"/>
              <a:t>Installing the Keylogger</a:t>
            </a:r>
            <a:endParaRPr sz="2800"/>
          </a:p>
        </p:txBody>
      </p:sp>
      <p:sp>
        <p:nvSpPr>
          <p:cNvPr id="161" name="Google Shape;161;p1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2" name="Google Shape;162;p17"/>
          <p:cNvPicPr preferRelativeResize="0"/>
          <p:nvPr/>
        </p:nvPicPr>
        <p:blipFill>
          <a:blip r:embed="rId3">
            <a:alphaModFix/>
          </a:blip>
          <a:stretch>
            <a:fillRect/>
          </a:stretch>
        </p:blipFill>
        <p:spPr>
          <a:xfrm>
            <a:off x="394463" y="1173550"/>
            <a:ext cx="6134100" cy="180975"/>
          </a:xfrm>
          <a:prstGeom prst="rect">
            <a:avLst/>
          </a:prstGeom>
          <a:noFill/>
          <a:ln>
            <a:noFill/>
          </a:ln>
        </p:spPr>
      </p:pic>
      <p:pic>
        <p:nvPicPr>
          <p:cNvPr id="163" name="Google Shape;163;p17"/>
          <p:cNvPicPr preferRelativeResize="0"/>
          <p:nvPr/>
        </p:nvPicPr>
        <p:blipFill rotWithShape="1">
          <a:blip r:embed="rId4">
            <a:alphaModFix/>
          </a:blip>
          <a:srcRect b="0" l="19180" r="-19180" t="0"/>
          <a:stretch/>
        </p:blipFill>
        <p:spPr>
          <a:xfrm>
            <a:off x="394475" y="1448525"/>
            <a:ext cx="4524375" cy="142875"/>
          </a:xfrm>
          <a:prstGeom prst="rect">
            <a:avLst/>
          </a:prstGeom>
          <a:noFill/>
          <a:ln>
            <a:noFill/>
          </a:ln>
        </p:spPr>
      </p:pic>
      <p:pic>
        <p:nvPicPr>
          <p:cNvPr id="164" name="Google Shape;164;p17"/>
          <p:cNvPicPr preferRelativeResize="0"/>
          <p:nvPr/>
        </p:nvPicPr>
        <p:blipFill>
          <a:blip r:embed="rId5">
            <a:alphaModFix/>
          </a:blip>
          <a:stretch>
            <a:fillRect/>
          </a:stretch>
        </p:blipFill>
        <p:spPr>
          <a:xfrm>
            <a:off x="394475" y="1696238"/>
            <a:ext cx="4067175" cy="171450"/>
          </a:xfrm>
          <a:prstGeom prst="rect">
            <a:avLst/>
          </a:prstGeom>
          <a:noFill/>
          <a:ln>
            <a:noFill/>
          </a:ln>
        </p:spPr>
      </p:pic>
      <p:pic>
        <p:nvPicPr>
          <p:cNvPr id="165" name="Google Shape;165;p17"/>
          <p:cNvPicPr preferRelativeResize="0"/>
          <p:nvPr/>
        </p:nvPicPr>
        <p:blipFill rotWithShape="1">
          <a:blip r:embed="rId6">
            <a:alphaModFix/>
          </a:blip>
          <a:srcRect b="-7422" l="15836" r="-7748" t="0"/>
          <a:stretch/>
        </p:blipFill>
        <p:spPr>
          <a:xfrm>
            <a:off x="1985325" y="1972550"/>
            <a:ext cx="3374674" cy="317092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8"/>
          <p:cNvSpPr txBox="1"/>
          <p:nvPr>
            <p:ph type="title"/>
          </p:nvPr>
        </p:nvSpPr>
        <p:spPr>
          <a:xfrm>
            <a:off x="467250" y="0"/>
            <a:ext cx="7043400" cy="14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Checking for Users</a:t>
            </a:r>
            <a:endParaRPr/>
          </a:p>
        </p:txBody>
      </p:sp>
      <p:sp>
        <p:nvSpPr>
          <p:cNvPr id="171" name="Google Shape;171;p18"/>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2" name="Google Shape;172;p18"/>
          <p:cNvPicPr preferRelativeResize="0"/>
          <p:nvPr/>
        </p:nvPicPr>
        <p:blipFill>
          <a:blip r:embed="rId3">
            <a:alphaModFix/>
          </a:blip>
          <a:stretch>
            <a:fillRect/>
          </a:stretch>
        </p:blipFill>
        <p:spPr>
          <a:xfrm>
            <a:off x="306900" y="748400"/>
            <a:ext cx="6949075" cy="4293050"/>
          </a:xfrm>
          <a:prstGeom prst="rect">
            <a:avLst/>
          </a:prstGeom>
          <a:noFill/>
          <a:ln>
            <a:noFill/>
          </a:ln>
        </p:spPr>
      </p:pic>
      <p:sp>
        <p:nvSpPr>
          <p:cNvPr id="173" name="Google Shape;173;p18"/>
          <p:cNvSpPr/>
          <p:nvPr/>
        </p:nvSpPr>
        <p:spPr>
          <a:xfrm>
            <a:off x="0" y="859775"/>
            <a:ext cx="306900" cy="364500"/>
          </a:xfrm>
          <a:prstGeom prst="rightArrow">
            <a:avLst>
              <a:gd fmla="val 50000" name="adj1"/>
              <a:gd fmla="val 50000" name="adj2"/>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9"/>
          <p:cNvSpPr txBox="1"/>
          <p:nvPr>
            <p:ph type="title"/>
          </p:nvPr>
        </p:nvSpPr>
        <p:spPr>
          <a:xfrm>
            <a:off x="867925" y="140625"/>
            <a:ext cx="6367200" cy="1104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System Admin Catches Bad Actor</a:t>
            </a:r>
            <a:endParaRPr/>
          </a:p>
        </p:txBody>
      </p:sp>
      <p:sp>
        <p:nvSpPr>
          <p:cNvPr id="179" name="Google Shape;179;p19"/>
          <p:cNvSpPr txBox="1"/>
          <p:nvPr>
            <p:ph idx="1" type="body"/>
          </p:nvPr>
        </p:nvSpPr>
        <p:spPr>
          <a:xfrm>
            <a:off x="2060950" y="1771800"/>
            <a:ext cx="3798900" cy="2415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pic>
        <p:nvPicPr>
          <p:cNvPr id="180" name="Google Shape;180;p19"/>
          <p:cNvPicPr preferRelativeResize="0"/>
          <p:nvPr/>
        </p:nvPicPr>
        <p:blipFill>
          <a:blip r:embed="rId3">
            <a:alphaModFix/>
          </a:blip>
          <a:stretch>
            <a:fillRect/>
          </a:stretch>
        </p:blipFill>
        <p:spPr>
          <a:xfrm>
            <a:off x="60800" y="2409750"/>
            <a:ext cx="8512950" cy="879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0"/>
          <p:cNvSpPr txBox="1"/>
          <p:nvPr>
            <p:ph type="title"/>
          </p:nvPr>
        </p:nvSpPr>
        <p:spPr>
          <a:xfrm>
            <a:off x="0" y="0"/>
            <a:ext cx="3750600" cy="78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Investigate the User</a:t>
            </a:r>
            <a:endParaRPr/>
          </a:p>
        </p:txBody>
      </p:sp>
      <p:sp>
        <p:nvSpPr>
          <p:cNvPr id="186" name="Google Shape;186;p20"/>
          <p:cNvSpPr txBox="1"/>
          <p:nvPr>
            <p:ph idx="1" type="body"/>
          </p:nvPr>
        </p:nvSpPr>
        <p:spPr>
          <a:xfrm>
            <a:off x="0" y="2937700"/>
            <a:ext cx="3750600" cy="2169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Did a ps-u command to show keylogger program running from </a:t>
            </a:r>
            <a:r>
              <a:rPr lang="en"/>
              <a:t>user</a:t>
            </a:r>
            <a:r>
              <a:rPr lang="en"/>
              <a:t> Adminotaur</a:t>
            </a:r>
            <a:endParaRPr/>
          </a:p>
        </p:txBody>
      </p:sp>
      <p:pic>
        <p:nvPicPr>
          <p:cNvPr id="187" name="Google Shape;187;p20"/>
          <p:cNvPicPr preferRelativeResize="0"/>
          <p:nvPr/>
        </p:nvPicPr>
        <p:blipFill>
          <a:blip r:embed="rId3">
            <a:alphaModFix/>
          </a:blip>
          <a:stretch>
            <a:fillRect/>
          </a:stretch>
        </p:blipFill>
        <p:spPr>
          <a:xfrm>
            <a:off x="0" y="875200"/>
            <a:ext cx="5335275" cy="4168000"/>
          </a:xfrm>
          <a:prstGeom prst="rect">
            <a:avLst/>
          </a:prstGeom>
          <a:noFill/>
          <a:ln>
            <a:noFill/>
          </a:ln>
        </p:spPr>
      </p:pic>
      <p:cxnSp>
        <p:nvCxnSpPr>
          <p:cNvPr id="188" name="Google Shape;188;p20"/>
          <p:cNvCxnSpPr/>
          <p:nvPr/>
        </p:nvCxnSpPr>
        <p:spPr>
          <a:xfrm rot="10800000">
            <a:off x="4087550" y="1215875"/>
            <a:ext cx="1184100" cy="23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1"/>
          <p:cNvSpPr txBox="1"/>
          <p:nvPr>
            <p:ph type="title"/>
          </p:nvPr>
        </p:nvSpPr>
        <p:spPr>
          <a:xfrm>
            <a:off x="1115250" y="1710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Scan the Computer</a:t>
            </a:r>
            <a:endParaRPr/>
          </a:p>
        </p:txBody>
      </p:sp>
      <p:sp>
        <p:nvSpPr>
          <p:cNvPr id="194" name="Google Shape;194;p21"/>
          <p:cNvSpPr txBox="1"/>
          <p:nvPr>
            <p:ph idx="1" type="body"/>
          </p:nvPr>
        </p:nvSpPr>
        <p:spPr>
          <a:xfrm>
            <a:off x="1297500" y="1567550"/>
            <a:ext cx="7038900" cy="1324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5" name="Google Shape;195;p21"/>
          <p:cNvPicPr preferRelativeResize="0"/>
          <p:nvPr/>
        </p:nvPicPr>
        <p:blipFill>
          <a:blip r:embed="rId3">
            <a:alphaModFix/>
          </a:blip>
          <a:stretch>
            <a:fillRect/>
          </a:stretch>
        </p:blipFill>
        <p:spPr>
          <a:xfrm>
            <a:off x="0" y="2050475"/>
            <a:ext cx="9040476" cy="2187750"/>
          </a:xfrm>
          <a:prstGeom prst="rect">
            <a:avLst/>
          </a:prstGeom>
          <a:noFill/>
          <a:ln>
            <a:noFill/>
          </a:ln>
        </p:spPr>
      </p:pic>
      <p:cxnSp>
        <p:nvCxnSpPr>
          <p:cNvPr id="196" name="Google Shape;196;p21"/>
          <p:cNvCxnSpPr/>
          <p:nvPr/>
        </p:nvCxnSpPr>
        <p:spPr>
          <a:xfrm>
            <a:off x="5521975" y="2892050"/>
            <a:ext cx="1686000" cy="7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